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consolata" pitchFamily="1" charset="0"/>
      <p:regular r:id="rId11"/>
      <p:bold r:id="rId12"/>
    </p:embeddedFont>
    <p:embeddedFont>
      <p:font typeface="Inconsolata Bold" pitchFamily="1" charset="0"/>
      <p:bold r:id="rId13"/>
    </p:embeddedFont>
    <p:embeddedFont>
      <p:font typeface="Montserrat Black" panose="00000A00000000000000" pitchFamily="2" charset="0"/>
      <p:bold r:id="rId1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9301" y="1436370"/>
            <a:ext cx="13131800" cy="129921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1840" y="2907030"/>
            <a:ext cx="13139421" cy="210312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F96DDC-2BCC-43C1-8C78-36F5B4DD436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28600"/>
            <a:ext cx="3291840" cy="7124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28600"/>
            <a:ext cx="9631680" cy="7124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09700"/>
            <a:ext cx="646176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09700"/>
            <a:ext cx="646176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731520" y="228600"/>
            <a:ext cx="13167360" cy="699136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731520" y="1409700"/>
            <a:ext cx="13167360" cy="5943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Movie Recommendation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This presentation outlines a movie recommendation system, covering the need for recommendations, different approaches, and how to build and deploy a system that provides relevant and personalized movie suggestions.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2408753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Isha Bharti</a:t>
            </a:r>
            <a:endParaRPr lang="en-US" sz="2200" dirty="0"/>
          </a:p>
        </p:txBody>
      </p:sp>
      <p:sp>
        <p:nvSpPr>
          <p:cNvPr id="8" name="Text Box 7"/>
          <p:cNvSpPr txBox="1"/>
          <p:nvPr/>
        </p:nvSpPr>
        <p:spPr>
          <a:xfrm>
            <a:off x="4040505" y="595757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Understanding the Need for Movie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31041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624470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Streaming services offer vast libraries of movies, making it overwhelming to find something to watch. Recommendations help users navigate this vast selection.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88594"/>
            <a:ext cx="379214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69738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Providing tailored recommendations based on user preferences enhances the user experience and increases engagement, making streaming more enjoyable.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1645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Approaches to Movie Recommendation: Content-Based and Collaborative Filtering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56923"/>
            <a:ext cx="3664863" cy="3491032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41913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Content-Based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681776"/>
            <a:ext cx="3195995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Recommending movies based on similarity to movies the user has liked in the past. This approach analyzes movie metadata like genre, actors, and directors.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956923"/>
            <a:ext cx="3664863" cy="3491032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301" y="4191357"/>
            <a:ext cx="319599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5036106"/>
            <a:ext cx="3195995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Recommending movies based on the preferences of similar users. This approach leverages user ratings and viewing history to find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394" y="598170"/>
            <a:ext cx="7791212" cy="18116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Engineering: Extracting Meaningful Data from Movie Metadata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94" y="2699623"/>
            <a:ext cx="483156" cy="4831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6394" y="3376017"/>
            <a:ext cx="2415897" cy="301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Genre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76394" y="3793808"/>
            <a:ext cx="3750707" cy="927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Categorizing movies into genres like comedy, action, or drama helps identify user preferences.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899" y="2699623"/>
            <a:ext cx="483156" cy="4831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6899" y="3376017"/>
            <a:ext cx="2716768" cy="301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Actors and Directors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16899" y="3793808"/>
            <a:ext cx="3750707" cy="12363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Identifying popular actors or directors allows the system to recommend movies with familiar elements.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94" y="5609868"/>
            <a:ext cx="483156" cy="4831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6394" y="6286262"/>
            <a:ext cx="2415897" cy="301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Release Date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76394" y="6704052"/>
            <a:ext cx="3750707" cy="927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Understanding the time period of a movie can be relevant for users interested in specific eras.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899" y="5609868"/>
            <a:ext cx="483156" cy="4831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6899" y="6286262"/>
            <a:ext cx="2632472" cy="301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Awards and Ratings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16899" y="6704052"/>
            <a:ext cx="3750707" cy="927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Including awards or critical ratings can influence recommendations for users seeking high-quality movies.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6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894" y="3089791"/>
            <a:ext cx="13282613" cy="12032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Building the Recommendation Engine: Algorithms and Techniques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3894" y="6064210"/>
            <a:ext cx="13282613" cy="22860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3934897" y="5390317"/>
            <a:ext cx="22860" cy="673894"/>
          </a:xfrm>
          <a:prstGeom prst="roundRect">
            <a:avLst>
              <a:gd name="adj" fmla="val 40000"/>
            </a:avLst>
          </a:prstGeom>
          <a:solidFill>
            <a:srgbClr val="151617"/>
          </a:solidFill>
        </p:spPr>
      </p:sp>
      <p:sp>
        <p:nvSpPr>
          <p:cNvPr id="6" name="Shape 3"/>
          <p:cNvSpPr/>
          <p:nvPr/>
        </p:nvSpPr>
        <p:spPr>
          <a:xfrm>
            <a:off x="3729752" y="5847636"/>
            <a:ext cx="433149" cy="433149"/>
          </a:xfrm>
          <a:prstGeom prst="roundRect">
            <a:avLst>
              <a:gd name="adj" fmla="val 21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885962" y="5919788"/>
            <a:ext cx="120729" cy="288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866418" y="4581763"/>
            <a:ext cx="6159937" cy="61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Cosine Similarity: Measures the angle between movie vectors, finding similar movies based on their features.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303651" y="6064210"/>
            <a:ext cx="22860" cy="673894"/>
          </a:xfrm>
          <a:prstGeom prst="roundRect">
            <a:avLst>
              <a:gd name="adj" fmla="val 40000"/>
            </a:avLst>
          </a:prstGeom>
          <a:solidFill>
            <a:srgbClr val="151617"/>
          </a:solidFill>
        </p:spPr>
      </p:sp>
      <p:sp>
        <p:nvSpPr>
          <p:cNvPr id="10" name="Shape 7"/>
          <p:cNvSpPr/>
          <p:nvPr/>
        </p:nvSpPr>
        <p:spPr>
          <a:xfrm>
            <a:off x="7098506" y="5847636"/>
            <a:ext cx="433149" cy="433149"/>
          </a:xfrm>
          <a:prstGeom prst="roundRect">
            <a:avLst>
              <a:gd name="adj" fmla="val 21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227213" y="5919788"/>
            <a:ext cx="175617" cy="288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4235172" y="6930628"/>
            <a:ext cx="6159937" cy="61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Matrix Factorization: Decomposes user-movie ratings into latent factors to predict unseen ratings and find recommendations.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672524" y="5390317"/>
            <a:ext cx="22860" cy="673894"/>
          </a:xfrm>
          <a:prstGeom prst="roundRect">
            <a:avLst>
              <a:gd name="adj" fmla="val 40000"/>
            </a:avLst>
          </a:prstGeom>
          <a:solidFill>
            <a:srgbClr val="151617"/>
          </a:solidFill>
        </p:spPr>
      </p:sp>
      <p:sp>
        <p:nvSpPr>
          <p:cNvPr id="14" name="Shape 11"/>
          <p:cNvSpPr/>
          <p:nvPr/>
        </p:nvSpPr>
        <p:spPr>
          <a:xfrm>
            <a:off x="10467380" y="5847636"/>
            <a:ext cx="433149" cy="433149"/>
          </a:xfrm>
          <a:prstGeom prst="roundRect">
            <a:avLst>
              <a:gd name="adj" fmla="val 21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10595253" y="5919788"/>
            <a:ext cx="177284" cy="288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7603927" y="4581763"/>
            <a:ext cx="6160056" cy="61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K-Nearest Neighbors: Finds users with similar preferences and recommends movies liked by those neighbors.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964" y="818793"/>
            <a:ext cx="7814072" cy="1781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Evaluating Recommendation Performance: Metrics and Benchmarking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4964" y="2979896"/>
            <a:ext cx="3764518" cy="626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10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1359575" y="3844171"/>
            <a:ext cx="2375178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Precision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4964" y="4254937"/>
            <a:ext cx="3764518" cy="607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Measures the proportion of recommended movies that are relevant.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14399" y="2979896"/>
            <a:ext cx="3764637" cy="626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50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5409128" y="3844171"/>
            <a:ext cx="2375178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Recall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714399" y="4254937"/>
            <a:ext cx="3764637" cy="607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Measures the proportion of relevant movies that are recommended.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4964" y="5527715"/>
            <a:ext cx="3764518" cy="626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100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1359575" y="6391989"/>
            <a:ext cx="2375178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F1-Score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64964" y="6802755"/>
            <a:ext cx="3764518" cy="607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Combines precision and recall into a single metric.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445" y="550307"/>
            <a:ext cx="13229511" cy="1250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Incorporating User Feedback: Improving the Recommendation System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7" y="2201108"/>
            <a:ext cx="2182773" cy="1793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5256" y="3136583"/>
            <a:ext cx="104656" cy="4001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299115" y="2721293"/>
            <a:ext cx="2501741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User Ratings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299115" y="3153966"/>
            <a:ext cx="7000875" cy="320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Collecting user ratings allows the system to learn from user feedback.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49096" y="4009787"/>
            <a:ext cx="8730853" cy="11430"/>
          </a:xfrm>
          <a:prstGeom prst="roundRect">
            <a:avLst>
              <a:gd name="adj" fmla="val 80000"/>
            </a:avLst>
          </a:prstGeom>
          <a:solidFill>
            <a:srgbClr val="151617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871" y="4044315"/>
            <a:ext cx="4365665" cy="17932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1563" y="4740831"/>
            <a:ext cx="152162" cy="4001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390561" y="4404360"/>
            <a:ext cx="2501741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Clickstream Data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390561" y="4837033"/>
            <a:ext cx="7339370" cy="6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Analyzing user browsing behavior, such as clicking on recommendations, provides valuable insights.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240542" y="5852993"/>
            <a:ext cx="7639407" cy="11430"/>
          </a:xfrm>
          <a:prstGeom prst="roundRect">
            <a:avLst>
              <a:gd name="adj" fmla="val 80000"/>
            </a:avLst>
          </a:prstGeom>
          <a:solidFill>
            <a:srgbClr val="151617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5887522"/>
            <a:ext cx="6548557" cy="17932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0848" y="6584037"/>
            <a:ext cx="153710" cy="4001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482007" y="6087547"/>
            <a:ext cx="2501741" cy="3126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Explicit Feedback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482007" y="6520220"/>
            <a:ext cx="6247924" cy="9604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Allowing users to provide feedback on specific recommendations, such as "like" or "dislike" buttons, helps personalize results.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474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Deploying the Recommendation System: Challenges and Best Practices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13660"/>
            <a:ext cx="2173724" cy="1306949"/>
          </a:xfrm>
          <a:prstGeom prst="roundRect">
            <a:avLst>
              <a:gd name="adj" fmla="val 70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8224" y="3040380"/>
            <a:ext cx="11846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04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0893"/>
            <a:ext cx="804779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The system needs to handle large amounts of data and users efficiently.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05369"/>
            <a:ext cx="10642402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</p:spPr>
      </p:sp>
      <p:sp>
        <p:nvSpPr>
          <p:cNvPr id="8" name="Shape 6"/>
          <p:cNvSpPr/>
          <p:nvPr/>
        </p:nvSpPr>
        <p:spPr>
          <a:xfrm>
            <a:off x="793790" y="4033957"/>
            <a:ext cx="4347567" cy="1669852"/>
          </a:xfrm>
          <a:prstGeom prst="roundRect">
            <a:avLst>
              <a:gd name="adj" fmla="val 5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028224" y="4642128"/>
            <a:ext cx="172403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0771"/>
            <a:ext cx="446401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Recommendations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1189"/>
            <a:ext cx="824162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Providing recommendations quickly, ideally in real time, is crucial for user experience.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669852"/>
          </a:xfrm>
          <a:prstGeom prst="roundRect">
            <a:avLst>
              <a:gd name="adj" fmla="val 5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028224" y="6425327"/>
            <a:ext cx="174069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anose="00000509000000000000" pitchFamily="34" charset="0"/>
                <a:ea typeface="Inconsolata" panose="00000509000000000000" pitchFamily="34" charset="-122"/>
                <a:cs typeface="Inconsolata" panose="00000509000000000000" pitchFamily="34" charset="-120"/>
              </a:rPr>
              <a:t>Protecting user data and ensuring the security of the recommendation system is paramount.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474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Inconsolata</vt:lpstr>
      <vt:lpstr>Calibri</vt:lpstr>
      <vt:lpstr>Inconsolata Bold</vt:lpstr>
      <vt:lpstr>Montserrat Black</vt:lpstr>
      <vt:lpstr>Blue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isha bharti</cp:lastModifiedBy>
  <cp:revision>4</cp:revision>
  <dcterms:created xsi:type="dcterms:W3CDTF">2025-01-17T17:42:00Z</dcterms:created>
  <dcterms:modified xsi:type="dcterms:W3CDTF">2025-01-17T20:04:51Z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B2BC445868C647358F4FC33B82AC5875_12</vt:lpwstr>
  </property>
  <property fmtid="{D5CDD505-2E9C-101B-9397-08002B2CF9AE}" pid="3" name="KSOProductBuildVer">
    <vt:lpwstr>1033-12.2.0.19805</vt:lpwstr>
  </property>
</Properties>
</file>